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sldIdLst>
    <p:sldId id="289" r:id="rId2"/>
    <p:sldId id="290" r:id="rId3"/>
    <p:sldId id="291" r:id="rId4"/>
    <p:sldId id="292" r:id="rId5"/>
    <p:sldId id="293" r:id="rId6"/>
    <p:sldId id="294" r:id="rId7"/>
    <p:sldId id="296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303" r:id="rId16"/>
  </p:sldIdLst>
  <p:sldSz cx="10691813" cy="7559675"/>
  <p:notesSz cx="6888163" cy="100203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itr" panose="00000500000000000000" pitchFamily="2" charset="-34"/>
      <p:regular r:id="rId23"/>
      <p:bold r:id="rId24"/>
    </p:embeddedFont>
    <p:embeddedFont>
      <p:font typeface="Mitr ExtraLight" panose="00000300000000000000" pitchFamily="2" charset="-34"/>
      <p:regular r:id="rId25"/>
    </p:embeddedFont>
    <p:embeddedFont>
      <p:font typeface="TH SarabunPSK" panose="020B0500040200020003" pitchFamily="34" charset="-34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E61C4"/>
    <a:srgbClr val="0000FF"/>
    <a:srgbClr val="D9AF5A"/>
    <a:srgbClr val="B3883C"/>
    <a:srgbClr val="60C913"/>
    <a:srgbClr val="FA0000"/>
    <a:srgbClr val="B110C1"/>
    <a:srgbClr val="7A3E26"/>
    <a:srgbClr val="7E3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2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1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7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8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2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9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6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5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8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2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th-TH" dirty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0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9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jp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2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jp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jp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jp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9.jpe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9.jpe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8.jpg"/><Relationship Id="rId2" Type="http://schemas.openxmlformats.org/officeDocument/2006/relationships/image" Target="../media/image13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21.jp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9.jpeg"/><Relationship Id="rId1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594D440-AEA1-46F6-A44A-BC319B7DB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687" y="0"/>
            <a:ext cx="11045371" cy="75596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DCF8996-C1E1-44A9-B182-65B0863EA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26"/>
          <a:stretch/>
        </p:blipFill>
        <p:spPr>
          <a:xfrm flipH="1">
            <a:off x="-1" y="0"/>
            <a:ext cx="10691813" cy="1910507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35F5AD5-AE05-410C-A813-1F7704EAFB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1FBF275-0C74-4883-829A-7A33D5DF4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696EF6E-29C2-4F1C-82E2-39920462A5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4976"/>
            <a:ext cx="1311113" cy="141860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B9676BF-5718-4CD0-BF86-8CB8A01DD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17" name="รูปภาพ 16" descr="รูปภาพประกอบด้วย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A8A50F3-1FC0-46FE-93F0-C8AE39F0C5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4"/>
          <a:stretch/>
        </p:blipFill>
        <p:spPr>
          <a:xfrm flipH="1">
            <a:off x="159659" y="6605418"/>
            <a:ext cx="10421254" cy="777711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244AC11D-5402-4EE5-B90C-2C9E641FBEAA}"/>
              </a:ext>
            </a:extLst>
          </p:cNvPr>
          <p:cNvSpPr txBox="1"/>
          <p:nvPr/>
        </p:nvSpPr>
        <p:spPr>
          <a:xfrm>
            <a:off x="-8963" y="2251624"/>
            <a:ext cx="10685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โครงงาน </a:t>
            </a:r>
            <a:r>
              <a:rPr lang="en-US" sz="3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 “</a:t>
            </a:r>
            <a:r>
              <a:rPr lang="th-TH" sz="3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หน้ากากอเนกประสงค์”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Anti CORANA ,COVID-19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ctr"/>
            <a:r>
              <a:rPr lang="th-TH" sz="3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นายสมบัติ  พิมพ์จันทร์</a:t>
            </a:r>
          </a:p>
          <a:p>
            <a:pPr algn="ctr"/>
            <a:r>
              <a:rPr lang="th-TH" sz="3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โรงเรียนมารี</a:t>
            </a:r>
            <a:r>
              <a:rPr lang="th-TH" sz="3200" dirty="0" err="1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ย์อ</a:t>
            </a:r>
            <a:r>
              <a:rPr lang="th-TH" sz="3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นุสรณ์  จังหวัดบุรีรัมย์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AA9D95C7-688E-4CA1-84E6-845671439F2A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26" name="Picture 2" descr="Decorative Leaf PNG Pic | PNG Mart">
            <a:extLst>
              <a:ext uri="{FF2B5EF4-FFF2-40B4-BE49-F238E27FC236}">
                <a16:creationId xmlns:a16="http://schemas.microsoft.com/office/drawing/2014/main" id="{15729E13-A794-4E5F-8710-4DE6B658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96" y="5025076"/>
            <a:ext cx="3218316" cy="213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corative Leaf PNG Pic | PNG Mart">
            <a:extLst>
              <a:ext uri="{FF2B5EF4-FFF2-40B4-BE49-F238E27FC236}">
                <a16:creationId xmlns:a16="http://schemas.microsoft.com/office/drawing/2014/main" id="{76872990-4203-4238-A87A-99A98F35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6112" y="4878263"/>
            <a:ext cx="3619953" cy="213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36210777-3D65-4598-9EF2-7BBEFF4E8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210B97F9-CB81-419F-A964-BB27CF6A9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666B8CAC-D671-4E29-BC3D-74AA834F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9F5FA7A9-94C3-4FAE-96A9-16BD007C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58" y="4558757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94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59EA19-9BC6-4B24-A54B-3667C0BDB4F0}"/>
              </a:ext>
            </a:extLst>
          </p:cNvPr>
          <p:cNvSpPr txBox="1"/>
          <p:nvPr/>
        </p:nvSpPr>
        <p:spPr>
          <a:xfrm>
            <a:off x="1033319" y="1684177"/>
            <a:ext cx="5619400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731520" algn="l"/>
              </a:tabLst>
            </a:pPr>
            <a:r>
              <a:rPr lang="th-TH" sz="5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การสร้างชิ้นงาน</a:t>
            </a:r>
            <a:endParaRPr lang="en-US" sz="5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98BA7E6-262F-44AB-A0D3-0C5BE58D7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6" y="2657180"/>
            <a:ext cx="5034933" cy="3774496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E122E218-20B2-4163-B3CB-9A4C4B17F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46" y="1805823"/>
            <a:ext cx="3513386" cy="4686628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1F71C0BD-09D4-4424-9628-D335626E5E88}"/>
              </a:ext>
            </a:extLst>
          </p:cNvPr>
          <p:cNvSpPr txBox="1"/>
          <p:nvPr/>
        </p:nvSpPr>
        <p:spPr>
          <a:xfrm>
            <a:off x="159657" y="6952871"/>
            <a:ext cx="1034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71935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59EA19-9BC6-4B24-A54B-3667C0BDB4F0}"/>
              </a:ext>
            </a:extLst>
          </p:cNvPr>
          <p:cNvSpPr txBox="1"/>
          <p:nvPr/>
        </p:nvSpPr>
        <p:spPr>
          <a:xfrm>
            <a:off x="1033319" y="1684177"/>
            <a:ext cx="5619400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731520" algn="l"/>
              </a:tabLst>
            </a:pPr>
            <a:r>
              <a:rPr lang="th-TH" sz="5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การสร้างชิ้นงาน</a:t>
            </a:r>
            <a:endParaRPr lang="en-US" sz="5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BF93322-ACE5-44EE-B51A-2DF2585BB3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1" y="2630150"/>
            <a:ext cx="5114424" cy="383408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2049085-1CE2-415D-9B38-08A10AD807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92" y="2630151"/>
            <a:ext cx="5037140" cy="3811664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B5C977E3-D3A6-4F4E-8CAE-49DC7BFB23F4}"/>
              </a:ext>
            </a:extLst>
          </p:cNvPr>
          <p:cNvSpPr txBox="1"/>
          <p:nvPr/>
        </p:nvSpPr>
        <p:spPr>
          <a:xfrm>
            <a:off x="159657" y="6952871"/>
            <a:ext cx="1034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1331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59EA19-9BC6-4B24-A54B-3667C0BDB4F0}"/>
              </a:ext>
            </a:extLst>
          </p:cNvPr>
          <p:cNvSpPr txBox="1"/>
          <p:nvPr/>
        </p:nvSpPr>
        <p:spPr>
          <a:xfrm>
            <a:off x="1033319" y="1684177"/>
            <a:ext cx="5619400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731520" algn="l"/>
              </a:tabLst>
            </a:pPr>
            <a:r>
              <a:rPr lang="th-TH" sz="5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การสร้างชิ้นงาน</a:t>
            </a:r>
            <a:endParaRPr lang="en-US" sz="5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00FADFA-018C-47A0-9368-E170AC294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19" y="1836042"/>
            <a:ext cx="3625393" cy="483603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6AF0335C-3082-4B47-8E08-C8DBBFE4C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3" y="2529951"/>
            <a:ext cx="5406123" cy="40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59EA19-9BC6-4B24-A54B-3667C0BDB4F0}"/>
              </a:ext>
            </a:extLst>
          </p:cNvPr>
          <p:cNvSpPr txBox="1"/>
          <p:nvPr/>
        </p:nvSpPr>
        <p:spPr>
          <a:xfrm>
            <a:off x="717219" y="1565860"/>
            <a:ext cx="5619400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731520" algn="l"/>
              </a:tabLst>
            </a:pPr>
            <a:r>
              <a:rPr lang="th-TH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ผลงานสุดหร</a:t>
            </a:r>
            <a:r>
              <a:rPr lang="th-TH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ู...เด็ก ๆ ชอบ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00FADFA-018C-47A0-9368-E170AC294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19" y="1836042"/>
            <a:ext cx="3625393" cy="483603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6AF0335C-3082-4B47-8E08-C8DBBFE4C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3" y="2529951"/>
            <a:ext cx="5406123" cy="4052764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E0BF451E-9798-4ABF-9816-F16F0B9F10C2}"/>
              </a:ext>
            </a:extLst>
          </p:cNvPr>
          <p:cNvSpPr txBox="1"/>
          <p:nvPr/>
        </p:nvSpPr>
        <p:spPr>
          <a:xfrm>
            <a:off x="159657" y="6952871"/>
            <a:ext cx="1034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55970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2" name="625550014.990991">
            <a:hlinkClick r:id="" action="ppaction://media"/>
            <a:extLst>
              <a:ext uri="{FF2B5EF4-FFF2-40B4-BE49-F238E27FC236}">
                <a16:creationId xmlns:a16="http://schemas.microsoft.com/office/drawing/2014/main" id="{A9E0DA63-5F27-4BDE-83AD-32CEA436A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3337" y="1727201"/>
            <a:ext cx="9748263" cy="4976409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A8DE9C1-FA9A-4397-AD57-884878DEF4B9}"/>
              </a:ext>
            </a:extLst>
          </p:cNvPr>
          <p:cNvSpPr txBox="1"/>
          <p:nvPr/>
        </p:nvSpPr>
        <p:spPr>
          <a:xfrm>
            <a:off x="159657" y="6952871"/>
            <a:ext cx="1034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55767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625550015.554355">
            <a:hlinkClick r:id="" action="ppaction://media"/>
            <a:extLst>
              <a:ext uri="{FF2B5EF4-FFF2-40B4-BE49-F238E27FC236}">
                <a16:creationId xmlns:a16="http://schemas.microsoft.com/office/drawing/2014/main" id="{1E607BF2-0FE9-4817-ACCB-44FE6EC5DA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3337" y="1702098"/>
            <a:ext cx="9675691" cy="4945445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042B0EAF-A81E-4C65-BE25-EF3A5D61AD68}"/>
              </a:ext>
            </a:extLst>
          </p:cNvPr>
          <p:cNvSpPr txBox="1"/>
          <p:nvPr/>
        </p:nvSpPr>
        <p:spPr>
          <a:xfrm>
            <a:off x="159657" y="6952871"/>
            <a:ext cx="1034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sz="2400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sz="24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12179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FC7D3A3-7610-46BA-80D1-385744A6A488}"/>
              </a:ext>
            </a:extLst>
          </p:cNvPr>
          <p:cNvSpPr txBox="1"/>
          <p:nvPr/>
        </p:nvSpPr>
        <p:spPr>
          <a:xfrm>
            <a:off x="406461" y="1724479"/>
            <a:ext cx="971923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</a:rPr>
              <a:t>แนวคิดปัญหาโครงงาน</a:t>
            </a:r>
          </a:p>
          <a:p>
            <a:r>
              <a:rPr lang="th-TH" sz="3200" b="1" dirty="0"/>
              <a:t>	จากสถานการณ์ทั่วโลกกำลังประสบอยู่นอกจากเรื่องของค่าฝุ่น </a:t>
            </a:r>
            <a:r>
              <a:rPr lang="en-US" sz="3200" b="1" dirty="0"/>
              <a:t>PM2.5 </a:t>
            </a:r>
            <a:r>
              <a:rPr lang="th-TH" sz="3200" b="1" dirty="0"/>
              <a:t>ที่เพิ่มมากขึ้นแล้วนั้นยังต้องเผชิญกับสถานการณ์โควิด19 ที่มีการระบาดอย่างหนักไปทั่วโลก และยังไม่มีวัคซีนในการป้องกัน ซึ่งไวรัสชนิดนี้สามารถแพร่เชื้อหรือสามารถติดต่อกันได้ผ่านสารคัดหลั่งต่าง ๆ ดังนั้นในการป้องกันที่ดีที่สุดคือการป้องกันการถูกหรือสัมผัสสารคัดหลั่งโดยตรง จากปัญหาดังกล่าวจะสามารถแก้ปัญหาได้อย่างไร</a:t>
            </a:r>
          </a:p>
          <a:p>
            <a:r>
              <a:rPr lang="th-TH" sz="3200" b="1" dirty="0"/>
              <a:t>	เนื่องจากโรงเรียนมีการจำหน่ายน้ำเปล่าขวดชนิดต่าง ๆ เพื่อเป็นนำเศษวัสดุเหลือใช้กลับมากทำความสะอาดฆ่าเชื้อ และนำกลับมากใช้ใน</a:t>
            </a:r>
          </a:p>
          <a:p>
            <a:r>
              <a:rPr lang="th-TH" sz="3200" b="1" dirty="0"/>
              <a:t>การป้องกันเชื้อโรคเข้าสู่ร่างกาย และยังเสริมสร้างรายได้อีกด้วย</a:t>
            </a:r>
          </a:p>
        </p:txBody>
      </p:sp>
      <p:pic>
        <p:nvPicPr>
          <p:cNvPr id="4098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8466613B-1715-427D-B1EF-FCF44471F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48" y="5505173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4BC71DA-1509-4DB6-A6C8-EB536F5EE74C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35833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A495D97B-0BF5-48E5-BB02-50747295C695}"/>
              </a:ext>
            </a:extLst>
          </p:cNvPr>
          <p:cNvSpPr txBox="1"/>
          <p:nvPr/>
        </p:nvSpPr>
        <p:spPr>
          <a:xfrm>
            <a:off x="656770" y="2056604"/>
            <a:ext cx="8792029" cy="4146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เป้าหมาย</a:t>
            </a:r>
            <a:r>
              <a:rPr lang="en-US" sz="400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+mj-cs"/>
              </a:rPr>
              <a:t>/</a:t>
            </a:r>
            <a:r>
              <a:rPr lang="th-TH" sz="400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+mj-cs"/>
              </a:rPr>
              <a:t>วัตถุประสงค์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เพื่อเป็นแนวทางสำหรับผู้ที่สนในการนำใช้ประโยชน์จากเชื้อโรคต่าง ๆ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ฝึกทักษะกระบวนการคิดอย่างมีเหตุผล ความคิดสร้างสรรค์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ฝึกการทำงานเป็นทีม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เพื่อสร้างสร้างอาชีพ เพิ่มรายได้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12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0F468EBB-8E77-47C1-97E1-295632A8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48" y="5505173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EB5C5536-1A61-4A51-BB7A-F8977DE4D93E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12668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18D2CCAB-AC13-4EF9-9992-C80868914AEF}"/>
              </a:ext>
            </a:extLst>
          </p:cNvPr>
          <p:cNvSpPr txBox="1"/>
          <p:nvPr/>
        </p:nvSpPr>
        <p:spPr>
          <a:xfrm>
            <a:off x="653142" y="1908346"/>
            <a:ext cx="93907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cs typeface="+mj-cs"/>
              </a:rPr>
              <a:t>การกำหนดวิธีดำเนินการตั้งแต่ต้นจนจบ</a:t>
            </a:r>
          </a:p>
          <a:p>
            <a:pPr marL="742950" indent="-742950">
              <a:buAutoNum type="arabicPeriod"/>
            </a:pPr>
            <a:r>
              <a:rPr lang="th-TH" sz="3600" b="1" dirty="0">
                <a:cs typeface="+mj-cs"/>
              </a:rPr>
              <a:t>เตรียมอุปกรณ์ เช่น ขวดน้ำ  แอลกอ</a:t>
            </a:r>
            <a:r>
              <a:rPr lang="th-TH" sz="3600" b="1" dirty="0" err="1">
                <a:cs typeface="+mj-cs"/>
              </a:rPr>
              <a:t>ฮอ</a:t>
            </a:r>
            <a:r>
              <a:rPr lang="th-TH" sz="3600" b="1" dirty="0">
                <a:cs typeface="+mj-cs"/>
              </a:rPr>
              <a:t>ฆ่าเชื้อ  กรรไกร   ปืนกาวร้อน</a:t>
            </a:r>
          </a:p>
          <a:p>
            <a:pPr marL="742950" indent="-742950">
              <a:buAutoNum type="arabicPeriod"/>
            </a:pPr>
            <a:r>
              <a:rPr lang="th-TH" sz="3600" b="1" dirty="0">
                <a:cs typeface="+mj-cs"/>
              </a:rPr>
              <a:t>จัดเตรียมอุปกรณ์ที่ทาง สสวท.ให้มา</a:t>
            </a:r>
          </a:p>
          <a:p>
            <a:pPr marL="742950" indent="-742950">
              <a:buAutoNum type="arabicPeriod"/>
            </a:pPr>
            <a:r>
              <a:rPr lang="th-TH" sz="3600" b="1" dirty="0">
                <a:cs typeface="+mj-cs"/>
              </a:rPr>
              <a:t>นำจุดเชื่อมต่อเส้นมาประกอบเป็นรูปแว่นตามในลักษณะวงกลม</a:t>
            </a:r>
          </a:p>
          <a:p>
            <a:pPr marL="742950" indent="-742950">
              <a:buAutoNum type="arabicPeriod" startAt="4"/>
            </a:pPr>
            <a:r>
              <a:rPr lang="th-TH" sz="3600" b="1" dirty="0">
                <a:cs typeface="+mj-cs"/>
              </a:rPr>
              <a:t>ตัดขวดพลาสติกที่ผ่านการฆ่าเชื้อแล้ว  ในรูปแบบโค้งปิดตา  จมูก และ</a:t>
            </a:r>
          </a:p>
          <a:p>
            <a:r>
              <a:rPr lang="th-TH" sz="3600" b="1" dirty="0">
                <a:cs typeface="+mj-cs"/>
              </a:rPr>
              <a:t>          ปาก ลงมา</a:t>
            </a:r>
          </a:p>
          <a:p>
            <a:pPr marL="742950" indent="-742950">
              <a:buAutoNum type="arabicPeriod" startAt="5"/>
            </a:pPr>
            <a:r>
              <a:rPr lang="th-TH" sz="3600" b="1" dirty="0">
                <a:cs typeface="+mj-cs"/>
              </a:rPr>
              <a:t>ใช้ปืนกาวร้อน ยึดระหว่างหรือ ยืด</a:t>
            </a:r>
            <a:r>
              <a:rPr lang="th-TH" sz="3600" b="1" dirty="0" err="1">
                <a:cs typeface="+mj-cs"/>
              </a:rPr>
              <a:t>น๊</a:t>
            </a:r>
            <a:r>
              <a:rPr lang="th-TH" sz="3600" b="1" dirty="0">
                <a:cs typeface="+mj-cs"/>
              </a:rPr>
              <a:t>อด ระหว่างแว่น</a:t>
            </a:r>
          </a:p>
          <a:p>
            <a:r>
              <a:rPr lang="th-TH" sz="3600" b="1" dirty="0">
                <a:cs typeface="+mj-cs"/>
              </a:rPr>
              <a:t>         เชื่อมกับจุดเชื่อมต่อเส้น</a:t>
            </a:r>
          </a:p>
        </p:txBody>
      </p:sp>
      <p:pic>
        <p:nvPicPr>
          <p:cNvPr id="12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191E68F5-D06D-4A54-9634-1C6892A6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48" y="5505173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82B9A3F-4A2F-43F3-B8BF-A17819FDFDC3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13187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C2BF4A72-C895-4B49-A36C-4DEB3AAD573D}"/>
              </a:ext>
            </a:extLst>
          </p:cNvPr>
          <p:cNvSpPr txBox="1"/>
          <p:nvPr/>
        </p:nvSpPr>
        <p:spPr>
          <a:xfrm>
            <a:off x="899886" y="2056604"/>
            <a:ext cx="9245600" cy="454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ผลที่คาดว่าจะได้รับ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นักเรียนได้ความรู้  และการป้องกันตนเองจากเชื้อโรค</a:t>
            </a:r>
          </a:p>
          <a:p>
            <a:pPr lvl="0">
              <a:lnSpc>
                <a:spcPct val="107000"/>
              </a:lnSpc>
            </a:pPr>
            <a:r>
              <a:rPr lang="th-TH" sz="4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     </a:t>
            </a: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ไวรัสโควิด – 19</a:t>
            </a:r>
          </a:p>
          <a:p>
            <a:pPr marL="742950" lvl="0" indent="-742950">
              <a:lnSpc>
                <a:spcPct val="107000"/>
              </a:lnSpc>
              <a:buAutoNum type="arabicPeriod" startAt="2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นักเรียนมีคาวมรู้เรื่องร่างกายของเรา</a:t>
            </a:r>
            <a:endParaRPr lang="th-TH" sz="3200" b="1" dirty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742950" lvl="0" indent="-742950">
              <a:lnSpc>
                <a:spcPct val="107000"/>
              </a:lnSpc>
              <a:buAutoNum type="arabicPeriod" startAt="2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นักเรียนมีความรู้เรื่องการคำนวณค่าใช้จ่าย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    </a:t>
            </a: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จาก</a:t>
            </a:r>
            <a:r>
              <a:rPr lang="th-TH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การทำ</a:t>
            </a: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บัญชี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12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6BEACAB9-F345-4F4F-9069-70C9AAC9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48" y="5505173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2F56BCB7-6EE0-46AE-A944-E865DC2FE9A9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6672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ED5C671-4510-4ED5-88C9-FDD9B2E64684}"/>
              </a:ext>
            </a:extLst>
          </p:cNvPr>
          <p:cNvSpPr txBox="1"/>
          <p:nvPr/>
        </p:nvSpPr>
        <p:spPr>
          <a:xfrm>
            <a:off x="897770" y="1990071"/>
            <a:ext cx="8536516" cy="381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ปัญหาอุปสรรคที่คาดว่าจะเกิดขึ้น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ขนาดของขวดพลาสติกอาจจะมีขนาดเล็กไม่สามารถปิดตา  จมูกและปากได้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ความใสของพลาสติกอาจะมีปัญหาต่อการมองเห็นของตา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12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B4781612-0098-402F-86F1-C375D9E2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48" y="5505173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242D4DD8-2B0D-4F45-B2B7-C2DFDDD52B0F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5632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C2BF4A72-C895-4B49-A36C-4DEB3AAD573D}"/>
              </a:ext>
            </a:extLst>
          </p:cNvPr>
          <p:cNvSpPr txBox="1"/>
          <p:nvPr/>
        </p:nvSpPr>
        <p:spPr>
          <a:xfrm>
            <a:off x="899886" y="2056604"/>
            <a:ext cx="9245600" cy="454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ผลที่คาดว่าจะได้รับ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นักเรียนได้ความรู้  และการป้องกันตนเองจากเชื้อโรค</a:t>
            </a:r>
          </a:p>
          <a:p>
            <a:pPr lvl="0">
              <a:lnSpc>
                <a:spcPct val="107000"/>
              </a:lnSpc>
            </a:pPr>
            <a:r>
              <a:rPr lang="th-TH" sz="4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     </a:t>
            </a: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ไวรัสโควิด – 19</a:t>
            </a:r>
          </a:p>
          <a:p>
            <a:pPr marL="742950" lvl="0" indent="-742950">
              <a:lnSpc>
                <a:spcPct val="107000"/>
              </a:lnSpc>
              <a:buAutoNum type="arabicPeriod" startAt="2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นักเรียนมีคาวมรู้เรื่องร่างกายของเรา</a:t>
            </a:r>
            <a:endParaRPr lang="th-TH" sz="3200" b="1" dirty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742950" lvl="0" indent="-742950">
              <a:lnSpc>
                <a:spcPct val="107000"/>
              </a:lnSpc>
              <a:buAutoNum type="arabicPeriod" startAt="2"/>
            </a:pP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นักเรียนมีความรู้เรื่องการคำนวณค่าใช้จ่าย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    </a:t>
            </a: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จาก</a:t>
            </a:r>
            <a:r>
              <a:rPr lang="th-TH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การทำ</a:t>
            </a:r>
            <a:r>
              <a:rPr lang="th-T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บัญชี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10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42148E70-B830-4605-A7B2-7D4AB780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48" y="5505173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461FCB2-9B35-484C-984D-6D8624142F50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60650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59EA19-9BC6-4B24-A54B-3667C0BDB4F0}"/>
              </a:ext>
            </a:extLst>
          </p:cNvPr>
          <p:cNvSpPr txBox="1"/>
          <p:nvPr/>
        </p:nvSpPr>
        <p:spPr>
          <a:xfrm>
            <a:off x="513337" y="1881478"/>
            <a:ext cx="964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cs typeface="+mj-cs"/>
              </a:rPr>
              <a:t>การวาดภาพ  </a:t>
            </a:r>
            <a:r>
              <a:rPr lang="en-US" sz="3600" b="1" dirty="0">
                <a:solidFill>
                  <a:srgbClr val="FF0000"/>
                </a:solidFill>
                <a:cs typeface="+mj-cs"/>
              </a:rPr>
              <a:t>Prototype</a:t>
            </a:r>
            <a:endParaRPr lang="th-TH" sz="36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31412FE-91AB-47F6-8A5C-3646DB80B5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942" y="2461360"/>
            <a:ext cx="5042058" cy="3779838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03F804D-9EEA-4C38-BCBB-0BAB3388CC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460" y="2477322"/>
            <a:ext cx="5042060" cy="3779839"/>
          </a:xfrm>
          <a:prstGeom prst="rect">
            <a:avLst/>
          </a:prstGeom>
        </p:spPr>
      </p:pic>
      <p:pic>
        <p:nvPicPr>
          <p:cNvPr id="20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8E6FF699-74E5-40CB-86F7-E2541157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48" y="5505173"/>
            <a:ext cx="3618367" cy="23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F9FA8507-B23B-4840-89D3-6D5EA90A2586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77364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CE16FF-0788-494B-A335-D52A1B4E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0"/>
            <a:ext cx="11103428" cy="75678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4C28CBA-DAA0-4BE5-9DB1-8C0DA224E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4"/>
          <a:stretch/>
        </p:blipFill>
        <p:spPr>
          <a:xfrm>
            <a:off x="159657" y="6647543"/>
            <a:ext cx="10532156" cy="920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153825E-E156-4B83-88CF-3B4E6580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4"/>
          <a:stretch/>
        </p:blipFill>
        <p:spPr>
          <a:xfrm>
            <a:off x="0" y="1420"/>
            <a:ext cx="10532157" cy="181352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7FD4F8-8F5C-4DC4-B414-8AA595DF4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r="2318" b="83423"/>
          <a:stretch/>
        </p:blipFill>
        <p:spPr>
          <a:xfrm>
            <a:off x="159660" y="-29028"/>
            <a:ext cx="2047497" cy="1910506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วัตถุ, โคมไฟ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102B36-B55F-4B76-9805-03B766488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0" t="1714" r="5433" b="85617"/>
          <a:stretch/>
        </p:blipFill>
        <p:spPr>
          <a:xfrm>
            <a:off x="304884" y="176546"/>
            <a:ext cx="1672273" cy="1521627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16A665-C162-4C41-951D-EE22269F9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0" t="2602" r="7266" b="85617"/>
          <a:stretch/>
        </p:blipFill>
        <p:spPr>
          <a:xfrm>
            <a:off x="513337" y="279564"/>
            <a:ext cx="1311113" cy="141860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7F55983-A822-4C1C-A8C9-48AB8626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" y="269947"/>
            <a:ext cx="1276768" cy="1276768"/>
          </a:xfrm>
          <a:prstGeom prst="rect">
            <a:avLst/>
          </a:prstGeom>
        </p:spPr>
      </p:pic>
      <p:pic>
        <p:nvPicPr>
          <p:cNvPr id="2" name="Picture 2" descr="โครงการขับเคลื่อนการเรียนรู้สะเต็มศึกษา (STEM Education) ในรูปแบบออนไลน์">
            <a:extLst>
              <a:ext uri="{FF2B5EF4-FFF2-40B4-BE49-F238E27FC236}">
                <a16:creationId xmlns:a16="http://schemas.microsoft.com/office/drawing/2014/main" id="{6AB1A4FB-798B-42D1-870E-535ED6C8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36923" r="67229"/>
          <a:stretch/>
        </p:blipFill>
        <p:spPr bwMode="auto">
          <a:xfrm>
            <a:off x="8339431" y="304486"/>
            <a:ext cx="2047498" cy="12052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c – สำนักงานคณะกรรมการส่งเสริมการศึกษาเอกชน (สช.)">
            <a:extLst>
              <a:ext uri="{FF2B5EF4-FFF2-40B4-BE49-F238E27FC236}">
                <a16:creationId xmlns:a16="http://schemas.microsoft.com/office/drawing/2014/main" id="{781B8DF8-9B87-4D4B-B0FD-82EC0EBA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343980"/>
            <a:ext cx="1235289" cy="11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สถาบันเทคโนโลยีพระจอมเกล้าเจ้าคุณทหารลาดกระบัง - วิกิพีเดีย">
            <a:extLst>
              <a:ext uri="{FF2B5EF4-FFF2-40B4-BE49-F238E27FC236}">
                <a16:creationId xmlns:a16="http://schemas.microsoft.com/office/drawing/2014/main" id="{00855482-AB88-4A7A-98EB-1937C455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31" y="343980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B4C9EC3-3EF4-4ED1-A893-C7D1476397E6}"/>
              </a:ext>
            </a:extLst>
          </p:cNvPr>
          <p:cNvSpPr txBox="1"/>
          <p:nvPr/>
        </p:nvSpPr>
        <p:spPr>
          <a:xfrm>
            <a:off x="302067" y="275639"/>
            <a:ext cx="7081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STEAM</a:t>
            </a:r>
            <a:endParaRPr lang="th-TH" sz="8000" b="1" dirty="0">
              <a:solidFill>
                <a:srgbClr val="FFC000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59EA19-9BC6-4B24-A54B-3667C0BDB4F0}"/>
              </a:ext>
            </a:extLst>
          </p:cNvPr>
          <p:cNvSpPr txBox="1"/>
          <p:nvPr/>
        </p:nvSpPr>
        <p:spPr>
          <a:xfrm>
            <a:off x="332084" y="1954681"/>
            <a:ext cx="964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cs typeface="+mj-cs"/>
              </a:rPr>
              <a:t>เตรียมวัสดุ อุปกรณ์และศึกษาวิธีการใช้งาน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A5D3A5B-5385-4292-B3FA-D68D4118B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3" y="2629636"/>
            <a:ext cx="2469173" cy="185104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2649971-BF9F-4153-8BFD-30B53B29C4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2629636"/>
            <a:ext cx="2469174" cy="1851045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DED30CC2-E501-4BC4-8B06-E9885D58F8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15" y="2607673"/>
            <a:ext cx="2469173" cy="185104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C5D1C5B3-A665-40A1-9295-3E79F68C28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465" y="2607673"/>
            <a:ext cx="2469173" cy="1851044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BECF9AE7-E6FC-4E6D-8FE4-F14611E7DD56}"/>
              </a:ext>
            </a:extLst>
          </p:cNvPr>
          <p:cNvSpPr txBox="1"/>
          <p:nvPr/>
        </p:nvSpPr>
        <p:spPr>
          <a:xfrm>
            <a:off x="404655" y="4480681"/>
            <a:ext cx="217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cs typeface="+mj-cs"/>
              </a:rPr>
              <a:t>ขวดพลาสติก</a:t>
            </a:r>
          </a:p>
          <a:p>
            <a:pPr algn="ctr"/>
            <a:r>
              <a:rPr lang="th-TH" sz="3600" b="1" dirty="0">
                <a:solidFill>
                  <a:srgbClr val="FF0000"/>
                </a:solidFill>
                <a:cs typeface="+mj-cs"/>
              </a:rPr>
              <a:t>แผ่นใส่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D3842496-327A-4DB6-BD87-7315DBCFE1A2}"/>
              </a:ext>
            </a:extLst>
          </p:cNvPr>
          <p:cNvSpPr txBox="1"/>
          <p:nvPr/>
        </p:nvSpPr>
        <p:spPr>
          <a:xfrm>
            <a:off x="2875914" y="4509305"/>
            <a:ext cx="217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cs typeface="+mj-cs"/>
              </a:rPr>
              <a:t>กรรไกร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D0EB92C1-25A1-4BBE-8200-4FD95A49B785}"/>
              </a:ext>
            </a:extLst>
          </p:cNvPr>
          <p:cNvSpPr txBox="1"/>
          <p:nvPr/>
        </p:nvSpPr>
        <p:spPr>
          <a:xfrm>
            <a:off x="5484835" y="4521385"/>
            <a:ext cx="217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cs typeface="+mj-cs"/>
              </a:rPr>
              <a:t>จุดเชื่อมต่อ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cs typeface="+mj-cs"/>
              </a:rPr>
              <a:t>STEAM</a:t>
            </a:r>
            <a:endParaRPr lang="th-TH" sz="36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5EBA033-0E3B-4597-A39D-BA3B41B49CA2}"/>
              </a:ext>
            </a:extLst>
          </p:cNvPr>
          <p:cNvSpPr txBox="1"/>
          <p:nvPr/>
        </p:nvSpPr>
        <p:spPr>
          <a:xfrm>
            <a:off x="8063400" y="4509305"/>
            <a:ext cx="2178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cs typeface="+mj-cs"/>
              </a:rPr>
              <a:t>แอลกอ</a:t>
            </a:r>
            <a:r>
              <a:rPr lang="th-TH" sz="3600" b="1" dirty="0" err="1">
                <a:solidFill>
                  <a:srgbClr val="FF0000"/>
                </a:solidFill>
                <a:cs typeface="+mj-cs"/>
              </a:rPr>
              <a:t>ฮอ</a:t>
            </a:r>
            <a:endParaRPr lang="th-TH" sz="3600" b="1" dirty="0">
              <a:solidFill>
                <a:srgbClr val="FF0000"/>
              </a:solidFill>
              <a:cs typeface="+mj-cs"/>
            </a:endParaRPr>
          </a:p>
          <a:p>
            <a:pPr algn="ctr"/>
            <a:r>
              <a:rPr lang="th-TH" sz="3600" b="1" dirty="0">
                <a:solidFill>
                  <a:srgbClr val="FF0000"/>
                </a:solidFill>
                <a:cs typeface="+mj-cs"/>
              </a:rPr>
              <a:t>ทำความสะอาด</a:t>
            </a:r>
          </a:p>
          <a:p>
            <a:pPr algn="ctr"/>
            <a:r>
              <a:rPr lang="th-TH" sz="3600" b="1" dirty="0">
                <a:solidFill>
                  <a:srgbClr val="FF0000"/>
                </a:solidFill>
                <a:cs typeface="+mj-cs"/>
              </a:rPr>
              <a:t>ขวดพลาสติก</a:t>
            </a:r>
          </a:p>
        </p:txBody>
      </p:sp>
      <p:pic>
        <p:nvPicPr>
          <p:cNvPr id="33" name="Picture 2" descr="ผลสำรวจพบจบ ป.ตรี 'วิทย์-เทคโนโลยี' (STEM) รายได้เฉลี่ยต่ำกว่า 2 หมื่น  ว่างงานถึง 33.47% - ศูนย์ข้อมูล&amp;ข่าวสืบสวนเพื่อสิทธิพลเมือง (TCIJ)">
            <a:extLst>
              <a:ext uri="{FF2B5EF4-FFF2-40B4-BE49-F238E27FC236}">
                <a16:creationId xmlns:a16="http://schemas.microsoft.com/office/drawing/2014/main" id="{CA534E5C-160A-41CE-9A87-9B3B8EEB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813" y="5784381"/>
            <a:ext cx="3287230" cy="2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8FE8C4B4-85F5-4F02-A041-320F769FBECE}"/>
              </a:ext>
            </a:extLst>
          </p:cNvPr>
          <p:cNvSpPr txBox="1"/>
          <p:nvPr/>
        </p:nvSpPr>
        <p:spPr>
          <a:xfrm>
            <a:off x="347584" y="6953336"/>
            <a:ext cx="710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นายสมบัติ  พิมพ์จันทร์  โรงเรียนมารี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ย์อ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นุสรณ์  จังหวัดบุรีรมย์ (</a:t>
            </a:r>
            <a:r>
              <a:rPr lang="th-TH" b="1" dirty="0" err="1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สช</a:t>
            </a:r>
            <a:r>
              <a:rPr lang="th-TH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79132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</TotalTime>
  <Words>635</Words>
  <Application>Microsoft Office PowerPoint</Application>
  <PresentationFormat>กำหนดเอง</PresentationFormat>
  <Paragraphs>79</Paragraphs>
  <Slides>15</Slides>
  <Notes>0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2" baseType="lpstr">
      <vt:lpstr>Calibri</vt:lpstr>
      <vt:lpstr>Arial</vt:lpstr>
      <vt:lpstr>Mitr</vt:lpstr>
      <vt:lpstr>Calibri Light</vt:lpstr>
      <vt:lpstr>Mitr ExtraLight</vt:lpstr>
      <vt:lpstr>TH SarabunPSK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User</cp:lastModifiedBy>
  <cp:revision>121</cp:revision>
  <cp:lastPrinted>2020-10-27T05:59:07Z</cp:lastPrinted>
  <dcterms:created xsi:type="dcterms:W3CDTF">2019-11-10T02:56:05Z</dcterms:created>
  <dcterms:modified xsi:type="dcterms:W3CDTF">2020-10-28T04:38:01Z</dcterms:modified>
</cp:coreProperties>
</file>